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72" r:id="rId5"/>
    <p:sldId id="281" r:id="rId6"/>
    <p:sldId id="279" r:id="rId7"/>
    <p:sldId id="282" r:id="rId8"/>
  </p:sldIdLst>
  <p:sldSz cx="9144000" cy="6858000" type="screen4x3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1037" y="-17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edele De Sutter" userId="8f3652f1-b954-4de5-a1fe-5c5064dcb91b" providerId="ADAL" clId="{6D187A5D-579F-4BF2-B7F4-F2DE7AA5AAF6}"/>
    <pc:docChg chg="undo custSel modSld">
      <pc:chgData name="Goedele De Sutter" userId="8f3652f1-b954-4de5-a1fe-5c5064dcb91b" providerId="ADAL" clId="{6D187A5D-579F-4BF2-B7F4-F2DE7AA5AAF6}" dt="2025-04-08T10:19:53.765" v="51" actId="20577"/>
      <pc:docMkLst>
        <pc:docMk/>
      </pc:docMkLst>
      <pc:sldChg chg="modSp mod">
        <pc:chgData name="Goedele De Sutter" userId="8f3652f1-b954-4de5-a1fe-5c5064dcb91b" providerId="ADAL" clId="{6D187A5D-579F-4BF2-B7F4-F2DE7AA5AAF6}" dt="2025-03-20T10:52:24.717" v="32" actId="255"/>
        <pc:sldMkLst>
          <pc:docMk/>
          <pc:sldMk cId="1526479484" sldId="279"/>
        </pc:sldMkLst>
        <pc:spChg chg="mod">
          <ac:chgData name="Goedele De Sutter" userId="8f3652f1-b954-4de5-a1fe-5c5064dcb91b" providerId="ADAL" clId="{6D187A5D-579F-4BF2-B7F4-F2DE7AA5AAF6}" dt="2025-03-20T10:52:24.717" v="32" actId="255"/>
          <ac:spMkLst>
            <pc:docMk/>
            <pc:sldMk cId="1526479484" sldId="279"/>
            <ac:spMk id="3" creationId="{AECE12AC-9C56-ACD4-2FEE-A76D0D74392D}"/>
          </ac:spMkLst>
        </pc:spChg>
      </pc:sldChg>
      <pc:sldChg chg="modSp mod">
        <pc:chgData name="Goedele De Sutter" userId="8f3652f1-b954-4de5-a1fe-5c5064dcb91b" providerId="ADAL" clId="{6D187A5D-579F-4BF2-B7F4-F2DE7AA5AAF6}" dt="2025-04-08T10:19:53.765" v="51" actId="20577"/>
        <pc:sldMkLst>
          <pc:docMk/>
          <pc:sldMk cId="2982252258" sldId="282"/>
        </pc:sldMkLst>
        <pc:spChg chg="mod">
          <ac:chgData name="Goedele De Sutter" userId="8f3652f1-b954-4de5-a1fe-5c5064dcb91b" providerId="ADAL" clId="{6D187A5D-579F-4BF2-B7F4-F2DE7AA5AAF6}" dt="2025-04-08T10:19:53.765" v="51" actId="20577"/>
          <ac:spMkLst>
            <pc:docMk/>
            <pc:sldMk cId="2982252258" sldId="282"/>
            <ac:spMk id="3" creationId="{AECE12AC-9C56-ACD4-2FEE-A76D0D74392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EB31B2-E5FA-415A-8E0B-D5E908D57B77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93D6EE-2EDD-4B49-95A2-4F33BC95B26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3048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93D6EE-2EDD-4B49-95A2-4F33BC95B26A}" type="slidenum">
              <a:rPr lang="nl-BE" smtClean="0"/>
              <a:t>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50981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08691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39471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77473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8344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1917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7456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14346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57591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39699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1753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64293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BA35F-1A5D-4AED-AB66-E84DB23F142D}" type="datetimeFigureOut">
              <a:rPr lang="nl-BE" smtClean="0"/>
              <a:t>8/04/2025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320BC-3A0F-463B-B754-2134525F399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89951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4"/>
          <p:cNvSpPr txBox="1">
            <a:spLocks/>
          </p:cNvSpPr>
          <p:nvPr/>
        </p:nvSpPr>
        <p:spPr>
          <a:xfrm>
            <a:off x="107504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4000" dirty="0">
                <a:solidFill>
                  <a:schemeClr val="bg1"/>
                </a:solidFill>
                <a:latin typeface="Giorgio" pitchFamily="2" charset="0"/>
              </a:rPr>
              <a:t>logo</a:t>
            </a:r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487" y="1047750"/>
            <a:ext cx="4391025" cy="4762500"/>
          </a:xfrm>
          <a:prstGeom prst="rect">
            <a:avLst/>
          </a:prstGeom>
        </p:spPr>
      </p:pic>
      <p:pic>
        <p:nvPicPr>
          <p:cNvPr id="9" name="Afbeelding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487" y="1047750"/>
            <a:ext cx="4391025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157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09A8A053-E0A2-303D-A733-897CFAFE57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320"/>
          <a:stretch/>
        </p:blipFill>
        <p:spPr>
          <a:xfrm>
            <a:off x="0" y="3429000"/>
            <a:ext cx="4391025" cy="3461370"/>
          </a:xfrm>
          <a:prstGeom prst="rect">
            <a:avLst/>
          </a:prstGeom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ECE12AC-9C56-ACD4-2FEE-A76D0D743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52536" y="1201664"/>
            <a:ext cx="9396536" cy="5688706"/>
          </a:xfrm>
        </p:spPr>
        <p:txBody>
          <a:bodyPr>
            <a:normAutofit fontScale="25000" lnSpcReduction="20000"/>
          </a:bodyPr>
          <a:lstStyle/>
          <a:p>
            <a:pPr marL="400050" lvl="1" indent="0" algn="just">
              <a:lnSpc>
                <a:spcPct val="120000"/>
              </a:lnSpc>
              <a:buNone/>
            </a:pPr>
            <a:r>
              <a:rPr lang="nl-BE" sz="7200" b="1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Hoofdstuk 2 : Mijn loopbaan</a:t>
            </a:r>
            <a:endParaRPr lang="nl-BE" sz="72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64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Algemeen : </a:t>
            </a:r>
          </a:p>
          <a:p>
            <a:pPr lvl="2" indent="-28575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4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Onderdelen en tekst in logische volgorde gezet en in consequente stukken bijeengebracht</a:t>
            </a:r>
            <a:r>
              <a:rPr lang="nl-BE" sz="4800" kern="100" dirty="0"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nl-BE" sz="4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	</a:t>
            </a:r>
          </a:p>
          <a:p>
            <a:pPr lvl="2" indent="-28575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4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van het oude onderdeel 2.1.2. de relevante zaken in de andere delen overgenomen </a:t>
            </a:r>
          </a:p>
          <a:p>
            <a:pPr lvl="2" indent="-28575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48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Hier en daar de tekst verder verfijnd of anders geformuleerd</a:t>
            </a:r>
          </a:p>
          <a:p>
            <a:pPr marL="742950" lvl="1" indent="-28575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64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2.1.2. Toelatingsvoorwaarden (interne beweging):</a:t>
            </a:r>
          </a:p>
          <a:p>
            <a:pPr lvl="2" indent="-28575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4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Aan te passen: personeelsleden met een vervangingscontract en minstens 2 jaar in dienst</a:t>
            </a:r>
          </a:p>
          <a:p>
            <a:pPr lvl="2" indent="-28575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4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: enkel kandidaten van het</a:t>
            </a:r>
            <a:r>
              <a:rPr lang="nl-BE" sz="48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zelfde of het direct onderliggende niveau kunnen kandideren voor bevordering</a:t>
            </a:r>
            <a:endParaRPr lang="nl-BE" sz="48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64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2.1.3. Selectieprocedure (interne beweging): </a:t>
            </a:r>
            <a:endParaRPr lang="nl-BE" sz="7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143000" lvl="2" indent="-22860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4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: psychotechnische proef</a:t>
            </a:r>
            <a:r>
              <a:rPr lang="nl-BE" sz="48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r>
              <a:rPr lang="nl-BE" sz="44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(indien dit beter te organiseren is dan een praktische proef)</a:t>
            </a:r>
            <a:endParaRPr lang="nl-BE" sz="44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143000" lvl="2" indent="-22860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4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Aan te passen : bij horizontale interne mobiliteit  : 2 interne juryleden</a:t>
            </a:r>
          </a:p>
          <a:p>
            <a:pPr marL="1143000" lvl="2" indent="-22860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48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: een statutair personeelslid blijft bij horizontale mobiliteit / bevordering ten persoonlijke titel zijn statuut behouden</a:t>
            </a:r>
            <a:endParaRPr lang="nl-BE" sz="5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64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2.2.1. Solliciteren (externe beweging) :</a:t>
            </a:r>
            <a:endParaRPr lang="nl-BE" sz="7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143000" lvl="2" indent="-22860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4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: personeelseden met een vervangingscontract (VC) &lt; 2j of met een contract bepaalde duur (CBD) worden beschouwd als externe kandidaten</a:t>
            </a:r>
          </a:p>
          <a:p>
            <a:pPr lvl="1" indent="-22860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64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2.2.2. Toelatingsvoorwaarden (externe beweging) :</a:t>
            </a:r>
            <a:endParaRPr lang="nl-BE" sz="6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143000" lvl="2" indent="-22860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4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: uittreksel uit het strafregister wordt bij VC, CBD, jobstudenten en monitoren enkel opgevraagd indien werkzaam bij het onthaal en de begeleiding van kinderen</a:t>
            </a:r>
            <a:endParaRPr lang="nl-BE" sz="5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 indent="-22860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64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2.2.3. Selectieprocedure (externe beweging): </a:t>
            </a:r>
          </a:p>
          <a:p>
            <a:pPr marL="1143000" lvl="2" indent="-22860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4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bij prescreening bij veel kandidaturen : de jury beslist hoeveel kandidaturen doorstromen naar de selectieprocedure (minstens 7)</a:t>
            </a:r>
            <a:endParaRPr lang="nl-BE" sz="5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143000" lvl="2" indent="-22860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48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Weggelaten bij selectieproeven : psychotechnische proef bij aansturende technische functies (ploegbazen)</a:t>
            </a:r>
            <a:endParaRPr lang="nl-BE" sz="56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2" indent="-285750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48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: indiensttreding </a:t>
            </a:r>
            <a:r>
              <a:rPr lang="nl-BE" sz="4800" kern="100" dirty="0" err="1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dmv</a:t>
            </a:r>
            <a:r>
              <a:rPr lang="nl-BE" sz="48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contract, behalve decretale graden</a:t>
            </a:r>
          </a:p>
          <a:p>
            <a:pPr marL="0" indent="0">
              <a:buNone/>
            </a:pPr>
            <a:endParaRPr lang="nl-BE" sz="180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5A6C1DE2-E76F-2F7A-90D7-6A67A236E889}"/>
              </a:ext>
            </a:extLst>
          </p:cNvPr>
          <p:cNvSpPr txBox="1">
            <a:spLocks/>
          </p:cNvSpPr>
          <p:nvPr/>
        </p:nvSpPr>
        <p:spPr>
          <a:xfrm>
            <a:off x="611560" y="32544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4000" dirty="0">
                <a:solidFill>
                  <a:schemeClr val="bg1"/>
                </a:solidFill>
                <a:latin typeface="Giorgio" pitchFamily="2" charset="0"/>
              </a:rPr>
              <a:t>Hoofdstuk              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ADA20AF7-C9E5-91AB-7CEC-41346D08D04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99" b="29877"/>
          <a:stretch/>
        </p:blipFill>
        <p:spPr>
          <a:xfrm>
            <a:off x="-108520" y="332656"/>
            <a:ext cx="5172075" cy="952186"/>
          </a:xfrm>
          <a:prstGeom prst="rect">
            <a:avLst/>
          </a:prstGeom>
        </p:spPr>
      </p:pic>
      <p:sp>
        <p:nvSpPr>
          <p:cNvPr id="11" name="Tekstvak 10">
            <a:extLst>
              <a:ext uri="{FF2B5EF4-FFF2-40B4-BE49-F238E27FC236}">
                <a16:creationId xmlns:a16="http://schemas.microsoft.com/office/drawing/2014/main" id="{D760875F-4B0E-6889-A83F-8A7CB30B673E}"/>
              </a:ext>
            </a:extLst>
          </p:cNvPr>
          <p:cNvSpPr txBox="1"/>
          <p:nvPr/>
        </p:nvSpPr>
        <p:spPr>
          <a:xfrm>
            <a:off x="292584" y="516361"/>
            <a:ext cx="46588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3600" dirty="0">
                <a:solidFill>
                  <a:schemeClr val="bg1"/>
                </a:solidFill>
              </a:rPr>
              <a:t>Veranderingen RPR</a:t>
            </a:r>
          </a:p>
        </p:txBody>
      </p:sp>
    </p:spTree>
    <p:extLst>
      <p:ext uri="{BB962C8B-B14F-4D97-AF65-F5344CB8AC3E}">
        <p14:creationId xmlns:p14="http://schemas.microsoft.com/office/powerpoint/2010/main" val="2342608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09A8A053-E0A2-303D-A733-897CFAFE57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320"/>
          <a:stretch/>
        </p:blipFill>
        <p:spPr>
          <a:xfrm>
            <a:off x="0" y="3429000"/>
            <a:ext cx="4391025" cy="3461370"/>
          </a:xfrm>
          <a:prstGeom prst="rect">
            <a:avLst/>
          </a:prstGeom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ECE12AC-9C56-ACD4-2FEE-A76D0D743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284842"/>
            <a:ext cx="8928992" cy="5573159"/>
          </a:xfrm>
        </p:spPr>
        <p:txBody>
          <a:bodyPr>
            <a:normAutofit fontScale="32500" lnSpcReduction="20000"/>
          </a:bodyPr>
          <a:lstStyle/>
          <a:p>
            <a:pPr marL="342900" lvl="0" indent="-34290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5500" b="1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Hoofdstuk 5 : De verloning</a:t>
            </a:r>
            <a:endParaRPr lang="nl-BE" sz="55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9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5.1.1. Algemeen :</a:t>
            </a:r>
            <a:endParaRPr lang="nl-BE" sz="4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Aan te passen : de wijze van in rekening nemen van de geldelijke anciënniteit</a:t>
            </a:r>
            <a:endParaRPr lang="nl-BE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9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5.1.2. Vaststelling geldelijke anciënniteit :</a:t>
            </a:r>
            <a:r>
              <a:rPr lang="nl-BE" sz="34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endParaRPr lang="nl-BE" sz="3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Aan te passen : niet-directe relevante ervaring kan voor de helft meegeteld worden </a:t>
            </a:r>
            <a:r>
              <a:rPr lang="nl-BE" sz="4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 oordeel personeelshoofd in overleg met diensthoofd HRM</a:t>
            </a:r>
            <a:endParaRPr lang="nl-BE" sz="40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: </a:t>
            </a:r>
            <a:r>
              <a:rPr lang="nl-BE" sz="4000" kern="10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retro-actieve</a:t>
            </a:r>
            <a:r>
              <a:rPr lang="nl-BE" sz="4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berekening van geldelijke anciënniteit op basis van tewerkstellingsbewijzen tot 6 maanden na indiensttreding </a:t>
            </a:r>
            <a:endParaRPr lang="nl-BE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9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5.1.3.  Vaststelling schaalanciënniteit : </a:t>
            </a:r>
          </a:p>
          <a:p>
            <a:pPr lvl="2" indent="-28575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: bij indiensttreding is schaalanciënniteit gelijkgesteld aan geldelijke anciënniteit</a:t>
            </a:r>
            <a:endParaRPr lang="nl-BE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9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5.3.1. vergoedingen en/of compensatie voor onregelmatige prestaties :</a:t>
            </a:r>
            <a:endParaRPr lang="nl-BE" sz="4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1143000" lvl="2" indent="-22860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Uitleg over betekenis </a:t>
            </a:r>
            <a:r>
              <a:rPr lang="nl-BE" sz="4000" kern="10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meeruren</a:t>
            </a:r>
            <a:r>
              <a:rPr lang="nl-BE" sz="4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(punt c) eruit gelaten </a:t>
            </a:r>
            <a:r>
              <a:rPr lang="nl-BE" sz="4000" kern="100" dirty="0" err="1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owv</a:t>
            </a:r>
            <a:r>
              <a:rPr lang="nl-BE" sz="4000" kern="100" dirty="0">
                <a:effectLst/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niet gekoppeld aan verloning. Dit staat in het arbeidsreglement uitgelegd</a:t>
            </a:r>
          </a:p>
          <a:p>
            <a:pPr lvl="1" indent="-228600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9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5.3.3. Andere vergoedingen en premies/geschenkcheques :</a:t>
            </a:r>
          </a:p>
          <a:p>
            <a:pPr lvl="2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0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: premies voor speciale familiale gebeurtenissen (voorheen geregeld via de financiële dienst) </a:t>
            </a:r>
          </a:p>
          <a:p>
            <a:pPr lvl="2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4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Aan te passen : </a:t>
            </a:r>
          </a:p>
          <a:p>
            <a:pPr lvl="4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33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Geboorte- of adoptiepremie : </a:t>
            </a:r>
            <a:r>
              <a:rPr lang="nl-BE" sz="3300" kern="100" dirty="0" err="1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brutopremie</a:t>
            </a:r>
            <a:endParaRPr lang="nl-BE" sz="3300" kern="100" dirty="0"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4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33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Premie voor 8</a:t>
            </a:r>
            <a:r>
              <a:rPr lang="nl-BE" sz="3300" kern="100" baseline="300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ste</a:t>
            </a:r>
            <a:r>
              <a:rPr lang="nl-BE" sz="33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en voor 12</a:t>
            </a:r>
            <a:r>
              <a:rPr lang="nl-BE" sz="3300" kern="100" baseline="300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</a:t>
            </a:r>
            <a:r>
              <a:rPr lang="nl-BE" sz="33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verjaardag : brutobedrag</a:t>
            </a:r>
          </a:p>
          <a:p>
            <a:pPr lvl="4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33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Pensioenpremie : aanpassing nettobedragen</a:t>
            </a:r>
          </a:p>
          <a:p>
            <a:pPr lvl="4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33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Nieuwjaar voor kinderen tot 14 jaar : geschenkcheque </a:t>
            </a:r>
            <a:r>
              <a:rPr lang="nl-BE" sz="3300" kern="100" dirty="0" err="1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ipv</a:t>
            </a:r>
            <a:r>
              <a:rPr lang="nl-BE" sz="33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premie</a:t>
            </a:r>
          </a:p>
          <a:p>
            <a:pPr lvl="4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33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Overlijdenspremie : aanpassing tekst</a:t>
            </a:r>
          </a:p>
          <a:p>
            <a:pPr lvl="4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33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Jubileumpremies : toevoeging van </a:t>
            </a:r>
            <a:r>
              <a:rPr lang="nl-BE" sz="3300" kern="100" dirty="0" err="1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brutopremies</a:t>
            </a:r>
            <a:r>
              <a:rPr lang="nl-BE" sz="33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voor verschillende jubileumjaren</a:t>
            </a:r>
          </a:p>
          <a:p>
            <a:pPr lvl="2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0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Aanpassing en toevoeging : jubileum ‘geschenkcheques’ </a:t>
            </a:r>
          </a:p>
          <a:p>
            <a:pPr lvl="1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9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5.4. Flexibele verloning : </a:t>
            </a:r>
          </a:p>
          <a:p>
            <a:pPr lvl="2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nl-BE" sz="40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Toegevoegd : aankondiging van de invoering</a:t>
            </a:r>
          </a:p>
          <a:p>
            <a:pPr marL="914400" lvl="2" indent="0" algn="just">
              <a:lnSpc>
                <a:spcPct val="107000"/>
              </a:lnSpc>
              <a:buNone/>
            </a:pPr>
            <a:endParaRPr lang="nl-BE" sz="7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914400" lvl="2" indent="0" algn="just">
              <a:lnSpc>
                <a:spcPct val="107000"/>
              </a:lnSpc>
              <a:buNone/>
            </a:pPr>
            <a:endParaRPr lang="nl-BE" sz="11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nl-BE" sz="180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5A6C1DE2-E76F-2F7A-90D7-6A67A236E889}"/>
              </a:ext>
            </a:extLst>
          </p:cNvPr>
          <p:cNvSpPr txBox="1">
            <a:spLocks/>
          </p:cNvSpPr>
          <p:nvPr/>
        </p:nvSpPr>
        <p:spPr>
          <a:xfrm>
            <a:off x="611560" y="32544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4000" dirty="0">
                <a:solidFill>
                  <a:schemeClr val="bg1"/>
                </a:solidFill>
                <a:latin typeface="Giorgio" pitchFamily="2" charset="0"/>
              </a:rPr>
              <a:t>Hoofdstuk              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ADA20AF7-C9E5-91AB-7CEC-41346D08D0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99" b="29877"/>
          <a:stretch/>
        </p:blipFill>
        <p:spPr>
          <a:xfrm>
            <a:off x="-108520" y="332656"/>
            <a:ext cx="5172075" cy="952186"/>
          </a:xfrm>
          <a:prstGeom prst="rect">
            <a:avLst/>
          </a:prstGeom>
        </p:spPr>
      </p:pic>
      <p:sp>
        <p:nvSpPr>
          <p:cNvPr id="11" name="Tekstvak 10">
            <a:extLst>
              <a:ext uri="{FF2B5EF4-FFF2-40B4-BE49-F238E27FC236}">
                <a16:creationId xmlns:a16="http://schemas.microsoft.com/office/drawing/2014/main" id="{D760875F-4B0E-6889-A83F-8A7CB30B673E}"/>
              </a:ext>
            </a:extLst>
          </p:cNvPr>
          <p:cNvSpPr txBox="1"/>
          <p:nvPr/>
        </p:nvSpPr>
        <p:spPr>
          <a:xfrm>
            <a:off x="292584" y="516361"/>
            <a:ext cx="46588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3600" dirty="0">
                <a:solidFill>
                  <a:schemeClr val="bg1"/>
                </a:solidFill>
              </a:rPr>
              <a:t>Veranderingen RPR</a:t>
            </a:r>
          </a:p>
        </p:txBody>
      </p:sp>
    </p:spTree>
    <p:extLst>
      <p:ext uri="{BB962C8B-B14F-4D97-AF65-F5344CB8AC3E}">
        <p14:creationId xmlns:p14="http://schemas.microsoft.com/office/powerpoint/2010/main" val="1526479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09A8A053-E0A2-303D-A733-897CFAFE57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320"/>
          <a:stretch/>
        </p:blipFill>
        <p:spPr>
          <a:xfrm>
            <a:off x="0" y="3429000"/>
            <a:ext cx="4391025" cy="3461370"/>
          </a:xfrm>
          <a:prstGeom prst="rect">
            <a:avLst/>
          </a:prstGeom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ECE12AC-9C56-ACD4-2FEE-A76D0D743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2840" y="1162693"/>
            <a:ext cx="8841160" cy="5695308"/>
          </a:xfrm>
        </p:spPr>
        <p:txBody>
          <a:bodyPr>
            <a:normAutofit fontScale="92500" lnSpcReduction="10000"/>
          </a:bodyPr>
          <a:lstStyle/>
          <a:p>
            <a:pPr marL="914400" lvl="2" indent="0" algn="just">
              <a:lnSpc>
                <a:spcPct val="107000"/>
              </a:lnSpc>
              <a:buNone/>
            </a:pPr>
            <a:endParaRPr lang="nl-BE" sz="6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900" b="1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Hoofdstuk 6 : Het verlof</a:t>
            </a:r>
          </a:p>
          <a:p>
            <a:pPr lvl="1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7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6.2.1. en 6.2.2. Jaarlijkse vakantie : </a:t>
            </a:r>
          </a:p>
          <a:p>
            <a:pPr lvl="2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4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Statutair en contractueel personeelslid met pensioen : recht op volledig verlof ongeacht pensioendatum tijdens het jaar</a:t>
            </a:r>
          </a:p>
          <a:p>
            <a:pPr lvl="1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7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6.3.1. : compensatiefeestdagen en collectieve sluiting</a:t>
            </a:r>
          </a:p>
          <a:p>
            <a:pPr lvl="2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4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: eenduidige compensatiefeestdagenregeling voor variabele uurroosters in het sportcentrum</a:t>
            </a:r>
          </a:p>
          <a:p>
            <a:pPr lvl="1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7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6.4.3. : adoptieverlof, pleegouderverlof en pleegzorgverlof : </a:t>
            </a:r>
          </a:p>
          <a:p>
            <a:pPr lvl="2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4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Door verandering in wetgeving : beschrijving van het individueel krediet en bijkomend krediet dat aangepast is</a:t>
            </a:r>
          </a:p>
          <a:p>
            <a:pPr lvl="1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7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6.5.2. : controle(geneeskunde) : </a:t>
            </a:r>
          </a:p>
          <a:p>
            <a:pPr lvl="2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4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Aan te passen tekst</a:t>
            </a:r>
          </a:p>
          <a:p>
            <a:pPr lvl="1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7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6.5.3. : Vervroegd (tijdelijk) pensioen voor statutairen: </a:t>
            </a:r>
          </a:p>
          <a:p>
            <a:pPr lvl="2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4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Door verandering wetgeving : toegevoegd</a:t>
            </a:r>
          </a:p>
          <a:p>
            <a:pPr lvl="1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7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6.5.5. : Afwezigheid </a:t>
            </a:r>
            <a:r>
              <a:rPr lang="nl-BE" sz="1700" kern="100" dirty="0" err="1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owv</a:t>
            </a:r>
            <a:r>
              <a:rPr lang="nl-BE" sz="17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doktersbezoeken  : </a:t>
            </a:r>
          </a:p>
          <a:p>
            <a:pPr lvl="2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4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: revalidatiesessies = dienstvrijstelling</a:t>
            </a:r>
          </a:p>
          <a:p>
            <a:pPr lvl="1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7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6.9. : verlof om dwingende reden : </a:t>
            </a:r>
          </a:p>
          <a:p>
            <a:pPr lvl="2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4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: wettelijke regeling voor verlof om dwingende reden</a:t>
            </a:r>
          </a:p>
          <a:p>
            <a:pPr lvl="1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7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Deel 6.8. : omstandigheidsverlof</a:t>
            </a:r>
          </a:p>
          <a:p>
            <a:pPr lvl="2" algn="just">
              <a:lnSpc>
                <a:spcPct val="120000"/>
              </a:lnSpc>
              <a:buFont typeface="Wingdings" panose="05000000000000000000" pitchFamily="2" charset="2"/>
              <a:buChar char=""/>
            </a:pPr>
            <a:r>
              <a:rPr lang="nl-BE" sz="1400" kern="100" dirty="0">
                <a:latin typeface="Calibri" panose="020F050202020403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Toe te voegen : wegens zwangerschapsverlies</a:t>
            </a:r>
          </a:p>
          <a:p>
            <a:pPr marL="914400" lvl="2" indent="0" algn="just">
              <a:lnSpc>
                <a:spcPct val="107000"/>
              </a:lnSpc>
              <a:buNone/>
            </a:pPr>
            <a:endParaRPr lang="nl-BE" sz="14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nl-BE" sz="1800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5A6C1DE2-E76F-2F7A-90D7-6A67A236E889}"/>
              </a:ext>
            </a:extLst>
          </p:cNvPr>
          <p:cNvSpPr txBox="1">
            <a:spLocks/>
          </p:cNvSpPr>
          <p:nvPr/>
        </p:nvSpPr>
        <p:spPr>
          <a:xfrm>
            <a:off x="611560" y="32544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nl-BE" sz="4000" dirty="0">
                <a:solidFill>
                  <a:schemeClr val="bg1"/>
                </a:solidFill>
                <a:latin typeface="Giorgio" pitchFamily="2" charset="0"/>
              </a:rPr>
              <a:t>Hoofdstuk              </a:t>
            </a: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ADA20AF7-C9E5-91AB-7CEC-41346D08D0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999" b="29877"/>
          <a:stretch/>
        </p:blipFill>
        <p:spPr>
          <a:xfrm>
            <a:off x="-108520" y="332656"/>
            <a:ext cx="5172075" cy="952186"/>
          </a:xfrm>
          <a:prstGeom prst="rect">
            <a:avLst/>
          </a:prstGeom>
        </p:spPr>
      </p:pic>
      <p:sp>
        <p:nvSpPr>
          <p:cNvPr id="11" name="Tekstvak 10">
            <a:extLst>
              <a:ext uri="{FF2B5EF4-FFF2-40B4-BE49-F238E27FC236}">
                <a16:creationId xmlns:a16="http://schemas.microsoft.com/office/drawing/2014/main" id="{D760875F-4B0E-6889-A83F-8A7CB30B673E}"/>
              </a:ext>
            </a:extLst>
          </p:cNvPr>
          <p:cNvSpPr txBox="1"/>
          <p:nvPr/>
        </p:nvSpPr>
        <p:spPr>
          <a:xfrm>
            <a:off x="292584" y="516361"/>
            <a:ext cx="46588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BE" sz="3600" dirty="0">
                <a:solidFill>
                  <a:schemeClr val="bg1"/>
                </a:solidFill>
              </a:rPr>
              <a:t>Veranderingen RPR</a:t>
            </a:r>
          </a:p>
        </p:txBody>
      </p:sp>
    </p:spTree>
    <p:extLst>
      <p:ext uri="{BB962C8B-B14F-4D97-AF65-F5344CB8AC3E}">
        <p14:creationId xmlns:p14="http://schemas.microsoft.com/office/powerpoint/2010/main" val="2982252258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ed3db08-15fe-4a16-95ad-08a7e3692694">
      <Terms xmlns="http://schemas.microsoft.com/office/infopath/2007/PartnerControls"/>
    </lcf76f155ced4ddcb4097134ff3c332f>
    <TaxCatchAll xmlns="53a5854b-c8e8-4d73-9f10-5d89b7ff71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FDBDCC3642E24198C7914BD9212802" ma:contentTypeVersion="9" ma:contentTypeDescription="Een nieuw document maken." ma:contentTypeScope="" ma:versionID="d6219115063ee63ccf12508035ef0e81">
  <xsd:schema xmlns:xsd="http://www.w3.org/2001/XMLSchema" xmlns:xs="http://www.w3.org/2001/XMLSchema" xmlns:p="http://schemas.microsoft.com/office/2006/metadata/properties" xmlns:ns2="bed3db08-15fe-4a16-95ad-08a7e3692694" xmlns:ns3="53a5854b-c8e8-4d73-9f10-5d89b7ff710e" targetNamespace="http://schemas.microsoft.com/office/2006/metadata/properties" ma:root="true" ma:fieldsID="aef27eaef7ece7e8f0e350669d26cad0" ns2:_="" ns3:_="">
    <xsd:import namespace="bed3db08-15fe-4a16-95ad-08a7e3692694"/>
    <xsd:import namespace="53a5854b-c8e8-4d73-9f10-5d89b7ff710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d3db08-15fe-4a16-95ad-08a7e36926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Afbeeldingtags" ma:readOnly="false" ma:fieldId="{5cf76f15-5ced-4ddc-b409-7134ff3c332f}" ma:taxonomyMulti="true" ma:sspId="2cb8c338-bf71-40fc-9f04-ebe377afa5a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a5854b-c8e8-4d73-9f10-5d89b7ff710e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4ee2fbe7-b3ea-4c07-8fa8-98abaa0e629d}" ma:internalName="TaxCatchAll" ma:showField="CatchAllData" ma:web="53a5854b-c8e8-4d73-9f10-5d89b7ff71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DAA6B8E-FB54-4FED-B6FD-29B71FBFC16B}">
  <ds:schemaRefs>
    <ds:schemaRef ds:uri="http://schemas.microsoft.com/office/2006/metadata/properties"/>
    <ds:schemaRef ds:uri="http://schemas.microsoft.com/office/infopath/2007/PartnerControls"/>
    <ds:schemaRef ds:uri="bed3db08-15fe-4a16-95ad-08a7e3692694"/>
    <ds:schemaRef ds:uri="53a5854b-c8e8-4d73-9f10-5d89b7ff710e"/>
  </ds:schemaRefs>
</ds:datastoreItem>
</file>

<file path=customXml/itemProps2.xml><?xml version="1.0" encoding="utf-8"?>
<ds:datastoreItem xmlns:ds="http://schemas.openxmlformats.org/officeDocument/2006/customXml" ds:itemID="{6A40BF60-F7A7-4CE8-8E51-83939A8D97D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ed3db08-15fe-4a16-95ad-08a7e3692694"/>
    <ds:schemaRef ds:uri="53a5854b-c8e8-4d73-9f10-5d89b7ff71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84CB514-6665-4309-B20F-C8A942D532E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644</Words>
  <Application>Microsoft Office PowerPoint</Application>
  <PresentationFormat>Diavoorstelling (4:3)</PresentationFormat>
  <Paragraphs>69</Paragraphs>
  <Slides>4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</vt:i4>
      </vt:variant>
    </vt:vector>
  </HeadingPairs>
  <TitlesOfParts>
    <vt:vector size="10" baseType="lpstr">
      <vt:lpstr>Aptos</vt:lpstr>
      <vt:lpstr>Arial</vt:lpstr>
      <vt:lpstr>Calibri</vt:lpstr>
      <vt:lpstr>Giorgio</vt:lpstr>
      <vt:lpstr>Wingdings</vt:lpstr>
      <vt:lpstr>Kantoorthema</vt:lpstr>
      <vt:lpstr>PowerPoint-presentatie</vt:lpstr>
      <vt:lpstr>PowerPoint-presentatie</vt:lpstr>
      <vt:lpstr>PowerPoint-presentatie</vt:lpstr>
      <vt:lpstr>PowerPoint-presentatie</vt:lpstr>
    </vt:vector>
  </TitlesOfParts>
  <Company>Naam Bestuur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Gemeente Aartselaar</dc:creator>
  <cp:lastModifiedBy>Goedele De Sutter</cp:lastModifiedBy>
  <cp:revision>46</cp:revision>
  <dcterms:created xsi:type="dcterms:W3CDTF">2015-03-12T12:56:25Z</dcterms:created>
  <dcterms:modified xsi:type="dcterms:W3CDTF">2025-04-08T10:19:59Z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0x0101003CFDBDCC3642E24198C7914BD9212802</vt:lpwstr>
  </property>
</Properties>
</file>